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3B5711-8019-4C1A-9E08-7C6FA09D050C}">
  <a:tblStyle styleId="{F03B5711-8019-4C1A-9E08-7C6FA09D050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docs.google.com/presentation/d/1CKVGbhJIxVRxzz9cpQD_ojVp8eACuuYUCS6zjNv2H48/edit?usp=sharing" TargetMode="External"/><Relationship Id="rId5" Type="http://schemas.openxmlformats.org/officeDocument/2006/relationships/hyperlink" Target="https://docs.google.com/presentation/d/1iP0uJedTJKrbZQdyniKMNR1-00eDaYMCY2z7hy8iUAI/edit?usp=sharing" TargetMode="External"/><Relationship Id="rId6" Type="http://schemas.openxmlformats.org/officeDocument/2006/relationships/hyperlink" Target="https://docs.google.com/presentation/d/1mV2zFy7qRPb-ulOAV93-QioHRGmSu-SHroW3q3TwvC4/edit?usp=sharing" TargetMode="External"/><Relationship Id="rId7" Type="http://schemas.openxmlformats.org/officeDocument/2006/relationships/hyperlink" Target="https://docs.google.com/presentation/d/1j7aBQG8jRppH7MbzuzFerHVbnEESFA0umkjUYRoMUAE/edit?usp=sharing" TargetMode="External"/><Relationship Id="rId8" Type="http://schemas.openxmlformats.org/officeDocument/2006/relationships/hyperlink" Target="https://docs.google.com/presentation/d/1PZgALZsfZLrwhbIfyZQXtLWS9Hlo3Yz7vJkFRpnDkZ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3su6VUizgOqNSHgdWOyzj3HbJZF3mKwT3biiVkvrEPo/edit?usp=sharing" TargetMode="External"/><Relationship Id="rId6" Type="http://schemas.openxmlformats.org/officeDocument/2006/relationships/hyperlink" Target="https://docs.google.com/presentation/d/1xyt6yP5NDLs4h5CX1nMhtOheAvcMpDaq-0xkccRlqS4/edit?usp=sharing" TargetMode="External"/><Relationship Id="rId7" Type="http://schemas.openxmlformats.org/officeDocument/2006/relationships/hyperlink" Target="https://docs.google.com/presentation/d/11NTBwG2Xqlouxd-Hs-Lav0iYu_6HJ_G4zRP81yUWUAA/edit?usp=sharing" TargetMode="External"/><Relationship Id="rId8" Type="http://schemas.openxmlformats.org/officeDocument/2006/relationships/hyperlink" Target="https://docs.google.com/presentation/d/1xyt6yP5NDLs4h5CX1nMhtOheAvcMpDaq-0xkccRlqS4/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{F03B5711-8019-4C1A-9E08-7C6FA09D050C}</a:tableStyleId>
              </a:tblPr>
              <a:tblGrid>
                <a:gridCol w="1633350"/>
                <a:gridCol w="4045800"/>
                <a:gridCol w="3669725"/>
              </a:tblGrid>
              <a:tr h="354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Christianity &amp; the Catholic Church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political and cultural role did the Catholic Church play in the lives of Medieval Europeans?</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2.4, 2.5, 2.9</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602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Christianity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7">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3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students to the background information of Christianity and Medieval Europe using the </a:t>
                      </a:r>
                      <a:r>
                        <a:rPr lang="en" sz="1200" u="sng">
                          <a:solidFill>
                            <a:schemeClr val="accent5"/>
                          </a:solidFill>
                          <a:latin typeface="Inter"/>
                          <a:ea typeface="Inter"/>
                          <a:cs typeface="Inter"/>
                          <a:sym typeface="Inter"/>
                          <a:hlinkClick r:id="rId8">
                            <a:extLst>
                              <a:ext uri="{A12FA001-AC4F-418D-AE19-62706E023703}">
                                <ahyp:hlinkClr val="tx"/>
                              </a:ext>
                            </a:extLst>
                          </a:hlinkClick>
                        </a:rPr>
                        <a:t>Christianity &amp; The Catholic Church Presentation</a:t>
                      </a:r>
                      <a:r>
                        <a:rPr lang="en" sz="1200">
                          <a:solidFill>
                            <a:schemeClr val="dk1"/>
                          </a:solidFill>
                          <a:latin typeface="Inter"/>
                          <a:ea typeface="Inter"/>
                          <a:cs typeface="Inter"/>
                          <a:sym typeface="Inter"/>
                        </a:rPr>
                        <a:t>, specifically slides 1-6. Students will take notes and summarize using the information from those slides using the </a:t>
                      </a:r>
                      <a:r>
                        <a:rPr lang="en" sz="1200" u="sng">
                          <a:solidFill>
                            <a:schemeClr val="accent5"/>
                          </a:solidFill>
                          <a:latin typeface="Inter"/>
                          <a:ea typeface="Inter"/>
                          <a:cs typeface="Inter"/>
                          <a:sym typeface="Inter"/>
                          <a:hlinkClick r:id="rId9">
                            <a:extLst>
                              <a:ext uri="{A12FA001-AC4F-418D-AE19-62706E023703}">
                                <ahyp:hlinkClr val="tx"/>
                              </a:ext>
                            </a:extLst>
                          </a:hlinkClick>
                        </a:rPr>
                        <a:t>Christianity &amp; Catholic Church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Christianity &amp; the Catholic Church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slideshow and introduce the information about Christianity and Medieval Europe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on the student handout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{F03B5711-8019-4C1A-9E08-7C6FA09D050C}</a:tableStyleId>
              </a:tblPr>
              <a:tblGrid>
                <a:gridCol w="1673200"/>
                <a:gridCol w="4057350"/>
                <a:gridCol w="3702950"/>
              </a:tblGrid>
              <a:tr h="3041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Christianity &amp; the Catholic Church</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59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Engage students in source analysis using slides 7-8 and worksheet pages 2-4. Students will read and analyze the primary and secondary sources to answer the questions associated. The teacher should model the first question of Document A for students and complete the second question with students. Then release students to complete Document B &amp; C independently. Once time is up, the teacher should engage in an informal discussion about the source answers with students.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792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Model source analysis with Document A</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read Documents B &amp; C and answer the questions independently.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work progress and provide support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the answers whole group.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Document A questions with the teacher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Read Documents B &amp; C and answer the questions independently.</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answers whole group.</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759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Use slides 9-11 of the presentation to introduce the “Newspaper Activity” to students. Students should complete this online via Google Slides for the best results. Students will be tasked with writing the latest edition of "The Cathedral Chronicle," celebrating the </a:t>
                      </a:r>
                      <a:r>
                        <a:rPr lang="en" sz="1200">
                          <a:solidFill>
                            <a:schemeClr val="dk1"/>
                          </a:solidFill>
                          <a:latin typeface="Inter"/>
                          <a:ea typeface="Inter"/>
                          <a:cs typeface="Inter"/>
                          <a:sym typeface="Inter"/>
                        </a:rPr>
                        <a:t>anniversary</a:t>
                      </a:r>
                      <a:r>
                        <a:rPr lang="en" sz="1200">
                          <a:solidFill>
                            <a:schemeClr val="dk1"/>
                          </a:solidFill>
                          <a:latin typeface="Inter"/>
                          <a:ea typeface="Inter"/>
                          <a:cs typeface="Inter"/>
                          <a:sym typeface="Inter"/>
                        </a:rPr>
                        <a:t> of the first printing of the Bible by Johannes Gutenberg. Provide students will access to make a copy of the Newspaper Activity where they will also find an article about the impact of the Gutenberg Printing Press.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9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the activity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partners or small groups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description and requirements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access to the </a:t>
                      </a:r>
                      <a:r>
                        <a:rPr lang="en" sz="1200" u="sng">
                          <a:solidFill>
                            <a:schemeClr val="hlink"/>
                          </a:solidFill>
                          <a:latin typeface="Inter"/>
                          <a:ea typeface="Inter"/>
                          <a:cs typeface="Inter"/>
                          <a:sym typeface="Inter"/>
                          <a:hlinkClick r:id="rId5"/>
                        </a:rPr>
                        <a:t>Newspaper Activity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 or small group</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article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a:t>
                      </a:r>
                      <a:r>
                        <a:rPr lang="en" sz="1200">
                          <a:latin typeface="Inter"/>
                          <a:ea typeface="Inter"/>
                          <a:cs typeface="Inter"/>
                          <a:sym typeface="Inter"/>
                        </a:rPr>
                        <a:t>omplete two written pieces for Newspaper Activity and add to Google Slides Template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839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6">
                            <a:extLst>
                              <a:ext uri="{A12FA001-AC4F-418D-AE19-62706E023703}">
                                <ahyp:hlinkClr val="tx"/>
                              </a:ext>
                            </a:extLst>
                          </a:hlinkClick>
                        </a:rPr>
                        <a:t>“</a:t>
                      </a:r>
                      <a:r>
                        <a:rPr lang="en" sz="1200" u="sng">
                          <a:solidFill>
                            <a:schemeClr val="accent5"/>
                          </a:solidFill>
                          <a:latin typeface="Inter"/>
                          <a:ea typeface="Inter"/>
                          <a:cs typeface="Inter"/>
                          <a:sym typeface="Inter"/>
                          <a:hlinkClick r:id="rId7">
                            <a:extLst>
                              <a:ext uri="{A12FA001-AC4F-418D-AE19-62706E023703}">
                                <ahyp:hlinkClr val="tx"/>
                              </a:ext>
                            </a:extLst>
                          </a:hlinkClick>
                        </a:rPr>
                        <a:t>Exit Ticket</a:t>
                      </a:r>
                      <a:r>
                        <a:rPr lang="en" sz="1200" u="sng">
                          <a:solidFill>
                            <a:schemeClr val="accent5"/>
                          </a:solidFill>
                          <a:latin typeface="Inter"/>
                          <a:ea typeface="Inter"/>
                          <a:cs typeface="Inter"/>
                          <a:sym typeface="Inter"/>
                          <a:hlinkClick r:id="rId8">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3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